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1" r:id="rId18"/>
    <p:sldId id="280" r:id="rId19"/>
    <p:sldId id="272" r:id="rId20"/>
    <p:sldId id="273" r:id="rId21"/>
    <p:sldId id="274" r:id="rId22"/>
    <p:sldId id="275" r:id="rId23"/>
    <p:sldId id="276" r:id="rId24"/>
    <p:sldId id="277" r:id="rId25"/>
    <p:sldId id="278" r:id="rId26"/>
    <p:sldId id="279"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00" b="1" i="1" u="none" strike="noStrike" kern="1200" spc="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ru-RU" sz="1800" b="1" i="1" dirty="0" smtClean="0">
                <a:solidFill>
                  <a:srgbClr val="0000FF"/>
                </a:solidFill>
                <a:effectLst>
                  <a:outerShdw blurRad="38100" dist="38100" dir="2700000" algn="tl">
                    <a:srgbClr val="000000">
                      <a:alpha val="43137"/>
                    </a:srgbClr>
                  </a:outerShdw>
                </a:effectLst>
              </a:rPr>
              <a:t>2020-2023 </a:t>
            </a:r>
            <a:r>
              <a:rPr lang="ru-RU" sz="1800" b="1" i="1" dirty="0" err="1">
                <a:solidFill>
                  <a:srgbClr val="0000FF"/>
                </a:solidFill>
                <a:effectLst>
                  <a:outerShdw blurRad="38100" dist="38100" dir="2700000" algn="tl">
                    <a:srgbClr val="000000">
                      <a:alpha val="43137"/>
                    </a:srgbClr>
                  </a:outerShdw>
                </a:effectLst>
              </a:rPr>
              <a:t>жыл</a:t>
            </a:r>
            <a:r>
              <a:rPr lang="ru-RU" sz="1800" b="1" i="1" dirty="0">
                <a:solidFill>
                  <a:srgbClr val="0000FF"/>
                </a:solidFill>
                <a:effectLst>
                  <a:outerShdw blurRad="38100" dist="38100" dir="2700000" algn="tl">
                    <a:srgbClr val="000000">
                      <a:alpha val="43137"/>
                    </a:srgbClr>
                  </a:outerShdw>
                </a:effectLst>
              </a:rPr>
              <a:t> </a:t>
            </a:r>
            <a:r>
              <a:rPr lang="ru-RU" sz="1800" b="1" i="1" dirty="0" err="1">
                <a:solidFill>
                  <a:srgbClr val="0000FF"/>
                </a:solidFill>
                <a:effectLst>
                  <a:outerShdw blurRad="38100" dist="38100" dir="2700000" algn="tl">
                    <a:srgbClr val="000000">
                      <a:alpha val="43137"/>
                    </a:srgbClr>
                  </a:outerShdw>
                </a:effectLst>
              </a:rPr>
              <a:t>аралығында</a:t>
            </a:r>
            <a:endParaRPr lang="ru-RU" sz="1800" b="1" i="1" dirty="0">
              <a:solidFill>
                <a:srgbClr val="0000FF"/>
              </a:solidFill>
              <a:effectLst>
                <a:outerShdw blurRad="38100" dist="38100" dir="2700000" algn="tl">
                  <a:srgbClr val="000000">
                    <a:alpha val="43137"/>
                  </a:srgbClr>
                </a:outerShdw>
              </a:effectLst>
            </a:endParaRPr>
          </a:p>
        </c:rich>
      </c:tx>
      <c:spPr>
        <a:noFill/>
        <a:ln>
          <a:noFill/>
        </a:ln>
        <a:effectLst/>
      </c:spPr>
    </c:title>
    <c:plotArea>
      <c:layout/>
      <c:lineChart>
        <c:grouping val="standard"/>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Лист1!$A$1:$A$4</c:f>
              <c:strCache>
                <c:ptCount val="4"/>
                <c:pt idx="0">
                  <c:v>Пед.кеңес отырысында өткізілген ашық сабақтар</c:v>
                </c:pt>
                <c:pt idx="1">
                  <c:v>Қалалық, облыстық деңгейде жүргізілген жұмыстар</c:v>
                </c:pt>
                <c:pt idx="2">
                  <c:v>Өз білімімді жетілдіру бойынша курстар</c:v>
                </c:pt>
                <c:pt idx="3">
                  <c:v>Тәрбиеленушілердің және өзімнің жеткен жетістіктерім</c:v>
                </c:pt>
              </c:strCache>
            </c:strRef>
          </c:cat>
          <c:val>
            <c:numRef>
              <c:f>Лист1!$B$1:$B$4</c:f>
              <c:numCache>
                <c:formatCode>General</c:formatCode>
                <c:ptCount val="4"/>
                <c:pt idx="0">
                  <c:v>5</c:v>
                </c:pt>
                <c:pt idx="1">
                  <c:v>5</c:v>
                </c:pt>
                <c:pt idx="2">
                  <c:v>2</c:v>
                </c:pt>
                <c:pt idx="3">
                  <c:v>10</c:v>
                </c:pt>
              </c:numCache>
            </c:numRef>
          </c:val>
        </c:ser>
        <c:marker val="1"/>
        <c:axId val="104201216"/>
        <c:axId val="104355712"/>
      </c:lineChart>
      <c:catAx>
        <c:axId val="10420121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00FF"/>
                </a:solidFill>
                <a:latin typeface="Times New Roman" panose="02020603050405020304" pitchFamily="18" charset="0"/>
                <a:ea typeface="+mn-ea"/>
                <a:cs typeface="Times New Roman" panose="02020603050405020304" pitchFamily="18" charset="0"/>
              </a:defRPr>
            </a:pPr>
            <a:endParaRPr lang="ru-RU"/>
          </a:p>
        </c:txPr>
        <c:crossAx val="104355712"/>
        <c:crosses val="autoZero"/>
        <c:auto val="1"/>
        <c:lblAlgn val="ctr"/>
        <c:lblOffset val="100"/>
      </c:catAx>
      <c:valAx>
        <c:axId val="10435571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crossAx val="104201216"/>
        <c:crosses val="autoZero"/>
        <c:crossBetween val="between"/>
      </c:valAx>
      <c:spPr>
        <a:noFill/>
        <a:ln>
          <a:noFill/>
        </a:ln>
        <a:effectLst/>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sz="900" b="0">
          <a:solidFill>
            <a:sysClr val="windowText" lastClr="000000"/>
          </a:solidFill>
          <a:latin typeface="Times New Roman" panose="02020603050405020304" pitchFamily="18" charset="0"/>
          <a:cs typeface="Times New Roman" panose="02020603050405020304" pitchFamily="18" charset="0"/>
        </a:defRPr>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387220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47420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176169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82554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119916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367478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44131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16681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305809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3539622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ABD60C1-E01A-4DC4-88C4-042141076889}" type="datetimeFigureOut">
              <a:rPr lang="ru-RU" smtClean="0"/>
              <a:pPr/>
              <a:t>25.04.2023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168010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D60C1-E01A-4DC4-88C4-042141076889}" type="datetimeFigureOut">
              <a:rPr lang="ru-RU" smtClean="0"/>
              <a:pPr/>
              <a:t>25.04.2023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EDE1C-CCBB-4196-B221-54659C866375}" type="slidenum">
              <a:rPr lang="ru-RU" smtClean="0"/>
              <a:pPr/>
              <a:t>‹#›</a:t>
            </a:fld>
            <a:endParaRPr lang="ru-RU"/>
          </a:p>
        </p:txBody>
      </p:sp>
    </p:spTree>
    <p:extLst>
      <p:ext uri="{BB962C8B-B14F-4D97-AF65-F5344CB8AC3E}">
        <p14:creationId xmlns="" xmlns:p14="http://schemas.microsoft.com/office/powerpoint/2010/main" val="3640080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zharar.com/index.php?do=shorttexts&amp;action=author&amp;id=83" TargetMode="External"/><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hyperlink" Target="https://www.zharar.com/index.php?do=shorttexts&amp;action=author&amp;id=9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hyperlink" Target="https://bilim-all.kz/figure/133?posts=quote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admin\Desktop\Садик Зерек\педагогтар фото\Жиганбай С.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4184" y="131499"/>
            <a:ext cx="4409170" cy="661375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5297538" y="660698"/>
            <a:ext cx="6096000" cy="4832092"/>
          </a:xfrm>
          <a:prstGeom prst="rect">
            <a:avLst/>
          </a:prstGeom>
        </p:spPr>
        <p:txBody>
          <a:bodyPr>
            <a:spAutoFit/>
          </a:bodyPr>
          <a:lstStyle/>
          <a:p>
            <a:pPr algn="ctr"/>
            <a:r>
              <a:rPr lang="ru-RU"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Жиганбай Сайрангул</a:t>
            </a:r>
          </a:p>
          <a:p>
            <a:pPr algn="ctr"/>
            <a:endParaRPr lang="kk-KZ" sz="4400" b="1" i="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endParaRPr>
          </a:p>
          <a:p>
            <a:pPr algn="ctr"/>
            <a:endParaRPr lang="ru-RU" sz="4400" b="1" i="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endParaRPr>
          </a:p>
          <a:p>
            <a:r>
              <a:rPr lang="ru-RU"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Туған </a:t>
            </a:r>
            <a:r>
              <a:rPr lang="ru-RU" sz="4400" b="1" dirty="0" err="1"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күні</a:t>
            </a:r>
            <a:r>
              <a:rPr lang="ru-RU"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 27.05.1977</a:t>
            </a:r>
          </a:p>
          <a:p>
            <a:endParaRPr lang="ru-RU"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endParaRPr>
          </a:p>
          <a:p>
            <a:r>
              <a:rPr lang="ru-RU"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Телефон: 87022848964 (</a:t>
            </a:r>
            <a:r>
              <a:rPr lang="en-US"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WhatsApp</a:t>
            </a:r>
            <a:r>
              <a:rPr lang="ru-RU" sz="4400" b="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a:t>
            </a:r>
          </a:p>
        </p:txBody>
      </p:sp>
    </p:spTree>
    <p:extLst>
      <p:ext uri="{BB962C8B-B14F-4D97-AF65-F5344CB8AC3E}">
        <p14:creationId xmlns="" xmlns:p14="http://schemas.microsoft.com/office/powerpoint/2010/main" val="88736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838200" y="58004"/>
            <a:ext cx="10515600" cy="689952"/>
          </a:xfrm>
        </p:spPr>
        <p:txBody>
          <a:bodyPr>
            <a:normAutofit fontScale="90000"/>
          </a:bodyPr>
          <a:lstStyle/>
          <a:p>
            <a:pPr algn="ctr"/>
            <a:r>
              <a:rPr lang="kk-KZ" b="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Жетістіктер</a:t>
            </a:r>
            <a:endParaRPr lang="ru-RU" b="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323427" y="730569"/>
            <a:ext cx="6096000" cy="923330"/>
          </a:xfrm>
          <a:prstGeom prst="rect">
            <a:avLst/>
          </a:prstGeom>
        </p:spPr>
        <p:txBody>
          <a:bodyPr>
            <a:spAutoFit/>
          </a:bodyPr>
          <a:lstStyle/>
          <a:p>
            <a:pPr lvl="0" algn="ct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Құрмет грамотасы «Тәуелсіз Қазақстанның рухани және әлуметтік дамуы жолына қосқан зор үлесі  үшін»2018</a:t>
            </a:r>
          </a:p>
        </p:txBody>
      </p:sp>
      <p:sp>
        <p:nvSpPr>
          <p:cNvPr id="7" name="Прямоугольник 6"/>
          <p:cNvSpPr/>
          <p:nvPr/>
        </p:nvSpPr>
        <p:spPr>
          <a:xfrm>
            <a:off x="186041" y="730569"/>
            <a:ext cx="5455104" cy="646331"/>
          </a:xfrm>
          <a:prstGeom prst="rect">
            <a:avLst/>
          </a:prstGeom>
        </p:spPr>
        <p:txBody>
          <a:bodyPr wrap="square">
            <a:spAutoFit/>
          </a:bodyPr>
          <a:lstStyle/>
          <a:p>
            <a:pPr lvl="0" algn="ct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rPr>
              <a:t>«Білім берудегі педагогикалық инновацияларының жаңа белестері» Грамота 2018ж </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219" t="3446" r="5998"/>
          <a:stretch/>
        </p:blipFill>
        <p:spPr bwMode="auto">
          <a:xfrm>
            <a:off x="838201" y="1430103"/>
            <a:ext cx="3975340" cy="530403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784" t="3561" r="3088" b="5869"/>
          <a:stretch/>
        </p:blipFill>
        <p:spPr bwMode="auto">
          <a:xfrm>
            <a:off x="7374945" y="1604174"/>
            <a:ext cx="3779010" cy="50371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6129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331608" y="230188"/>
            <a:ext cx="5282728" cy="369332"/>
          </a:xfrm>
          <a:prstGeom prst="rect">
            <a:avLst/>
          </a:prstGeom>
        </p:spPr>
        <p:txBody>
          <a:bodyPr wrap="none">
            <a:spAutoFit/>
          </a:bodyPr>
          <a:lstStyle/>
          <a:p>
            <a:pPr lvl="0"/>
            <a:r>
              <a:rPr lang="kk-KZ" b="1" i="1" dirty="0">
                <a:ln>
                  <a:solidFill>
                    <a:schemeClr val="accent1">
                      <a:lumMod val="75000"/>
                    </a:schemeClr>
                  </a:solidFill>
                </a:ln>
                <a:solidFill>
                  <a:srgbClr val="0000FF"/>
                </a:solidFill>
                <a:effectLst>
                  <a:outerShdw blurRad="38100" dist="38100" dir="2700000" algn="tl">
                    <a:srgbClr val="000000">
                      <a:alpha val="43137"/>
                    </a:srgbClr>
                  </a:outerShdw>
                </a:effectLst>
              </a:rPr>
              <a:t>3.Алғыс хат «Білім беру жүйесін дамыту» 2018ж</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endParaRPr>
          </a:p>
        </p:txBody>
      </p:sp>
      <p:sp>
        <p:nvSpPr>
          <p:cNvPr id="6" name="Прямоугольник 5"/>
          <p:cNvSpPr/>
          <p:nvPr/>
        </p:nvSpPr>
        <p:spPr>
          <a:xfrm>
            <a:off x="7296132" y="230188"/>
            <a:ext cx="4239687" cy="369332"/>
          </a:xfrm>
          <a:prstGeom prst="rect">
            <a:avLst/>
          </a:prstGeom>
        </p:spPr>
        <p:txBody>
          <a:bodyPr wrap="none">
            <a:spAutoFit/>
          </a:bodyPr>
          <a:lstStyle/>
          <a:p>
            <a:pPr lvl="0"/>
            <a:r>
              <a:rPr lang="kk-KZ" b="1"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4. Алғыс хат «Үздік тәрбиеленуші-2019</a:t>
            </a:r>
            <a:endParaRPr lang="ru-RU" b="1"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350" t="3968" r="6867" b="3956"/>
          <a:stretch/>
        </p:blipFill>
        <p:spPr bwMode="auto">
          <a:xfrm>
            <a:off x="838200" y="718936"/>
            <a:ext cx="4268527" cy="603840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764" t="3455" r="3191" b="3923"/>
          <a:stretch/>
        </p:blipFill>
        <p:spPr bwMode="auto">
          <a:xfrm>
            <a:off x="7296132" y="718936"/>
            <a:ext cx="4260422" cy="603840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1729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0" y="138213"/>
            <a:ext cx="5753686" cy="646331"/>
          </a:xfrm>
          <a:prstGeom prst="rect">
            <a:avLst/>
          </a:prstGeom>
        </p:spPr>
        <p:txBody>
          <a:bodyPr wrap="square">
            <a:spAutoFit/>
          </a:bodyPr>
          <a:lstStyle/>
          <a:p>
            <a:pPr lvl="0" algn="ct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5. Алғыс хат «білім беру жүйесін дамыту,оқу-тәрбиесіне қосқан зор үлесі үшін» 2018ж </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5753686" y="91688"/>
            <a:ext cx="6316394" cy="646331"/>
          </a:xfrm>
          <a:prstGeom prst="rect">
            <a:avLst/>
          </a:prstGeom>
        </p:spPr>
        <p:txBody>
          <a:bodyPr wrap="square">
            <a:spAutoFit/>
          </a:bodyPr>
          <a:lstStyle/>
          <a:p>
            <a:pPr lvl="0" algn="ctr"/>
            <a:r>
              <a:rPr lang="ru-RU"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6. </a:t>
            </a: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Алғыс хат -пони «халықаралық байқауын ұйымдастыруға белсенді ат салысқаныңыз үшін» 2018-2019</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endParaRPr>
          </a:p>
        </p:txBody>
      </p:sp>
      <p:pic>
        <p:nvPicPr>
          <p:cNvPr id="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609" t="1758" r="3482" b="2370"/>
          <a:stretch/>
        </p:blipFill>
        <p:spPr bwMode="auto">
          <a:xfrm>
            <a:off x="838200" y="778356"/>
            <a:ext cx="4208253" cy="598151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984" t="2581" r="3152" b="2935"/>
          <a:stretch/>
        </p:blipFill>
        <p:spPr bwMode="auto">
          <a:xfrm>
            <a:off x="7112108" y="778356"/>
            <a:ext cx="4162617" cy="596630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5101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84406" y="41959"/>
            <a:ext cx="6307016" cy="646331"/>
          </a:xfrm>
          <a:prstGeom prst="rect">
            <a:avLst/>
          </a:prstGeom>
        </p:spPr>
        <p:txBody>
          <a:bodyPr wrap="square">
            <a:spAutoFit/>
          </a:bodyPr>
          <a:lstStyle/>
          <a:p>
            <a:pPr lvl="0" algn="ct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 Мадақтама «элементарлық математикалық түсінігін қалыптастыру бойынша бейне-сабақтар» 1-орын 2020</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6635262" y="41959"/>
            <a:ext cx="6096000" cy="646331"/>
          </a:xfrm>
          <a:prstGeom prst="rect">
            <a:avLst/>
          </a:prstGeom>
        </p:spPr>
        <p:txBody>
          <a:bodyPr>
            <a:spAutoFit/>
          </a:bodyPr>
          <a:lstStyle/>
          <a:p>
            <a:pPr lvl="0"/>
            <a:r>
              <a:rPr lang="ru-RU" b="1" i="1" dirty="0" smtClean="0">
                <a:ln>
                  <a:solidFill>
                    <a:schemeClr val="accent1">
                      <a:lumMod val="75000"/>
                    </a:schemeClr>
                  </a:solidFill>
                </a:ln>
                <a:solidFill>
                  <a:srgbClr val="0000FF"/>
                </a:solidFill>
                <a:latin typeface="Times New Roman" pitchFamily="18" charset="0"/>
                <a:cs typeface="Times New Roman" pitchFamily="18" charset="0"/>
              </a:rPr>
              <a:t>8. Д</a:t>
            </a:r>
            <a:r>
              <a:rPr lang="kk-KZ" b="1" i="1" dirty="0" smtClean="0">
                <a:ln>
                  <a:solidFill>
                    <a:schemeClr val="accent1">
                      <a:lumMod val="75000"/>
                    </a:schemeClr>
                  </a:solidFill>
                </a:ln>
                <a:solidFill>
                  <a:srgbClr val="0000FF"/>
                </a:solidFill>
                <a:latin typeface="Times New Roman" pitchFamily="18" charset="0"/>
                <a:cs typeface="Times New Roman" pitchFamily="18" charset="0"/>
              </a:rPr>
              <a:t>иплом - пони «халықаралық жеңімпаздары мен жүлдегерлерін сапалы дайындаған үшін» 2018-2019</a:t>
            </a:r>
            <a:endParaRPr lang="ru-RU" dirty="0">
              <a:ln>
                <a:solidFill>
                  <a:schemeClr val="accent1">
                    <a:lumMod val="75000"/>
                  </a:schemeClr>
                </a:solidFill>
              </a:ln>
              <a:solidFill>
                <a:srgbClr val="0000FF"/>
              </a:solidFill>
              <a:latin typeface="Times New Roman" pitchFamily="18" charset="0"/>
              <a:cs typeface="Times New Roman" pitchFamily="18" charset="0"/>
            </a:endParaRPr>
          </a:p>
        </p:txBody>
      </p:sp>
      <p:pic>
        <p:nvPicPr>
          <p:cNvPr id="8"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190" t="4458" r="6925" b="6308"/>
          <a:stretch/>
        </p:blipFill>
        <p:spPr bwMode="auto">
          <a:xfrm>
            <a:off x="1013727" y="596552"/>
            <a:ext cx="3886077" cy="615674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3759" b="8836"/>
          <a:stretch/>
        </p:blipFill>
        <p:spPr bwMode="auto">
          <a:xfrm rot="5400000">
            <a:off x="6279056" y="1480128"/>
            <a:ext cx="5982597" cy="425027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208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164123" y="41959"/>
            <a:ext cx="3338732" cy="923330"/>
          </a:xfrm>
          <a:prstGeom prst="rect">
            <a:avLst/>
          </a:prstGeom>
        </p:spPr>
        <p:txBody>
          <a:bodyPr wrap="square">
            <a:spAutoFit/>
          </a:bodyPr>
          <a:lstStyle/>
          <a:p>
            <a:pPr lvl="0" algn="ct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9. Куәлік «Халық ауыз әдебиет негізінде балалардың ой-өрісін дамыту» 2018</a:t>
            </a:r>
            <a:endParaRPr lang="ru-RU" b="1"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4063266" y="41959"/>
            <a:ext cx="3479314" cy="923330"/>
          </a:xfrm>
          <a:prstGeom prst="rect">
            <a:avLst/>
          </a:prstGeom>
        </p:spPr>
        <p:txBody>
          <a:bodyPr wrap="square">
            <a:spAutoFit/>
          </a:bodyPr>
          <a:lstStyle/>
          <a:p>
            <a:pPr lvl="0"/>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10.Сертификат «Педагогикалық идеялар панорамасы» 2018</a:t>
            </a:r>
            <a:endParaRPr lang="ru-RU" b="1"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Прямоугольник 6"/>
          <p:cNvSpPr/>
          <p:nvPr/>
        </p:nvSpPr>
        <p:spPr>
          <a:xfrm>
            <a:off x="8102991" y="0"/>
            <a:ext cx="4052081" cy="1200329"/>
          </a:xfrm>
          <a:prstGeom prst="rect">
            <a:avLst/>
          </a:prstGeom>
        </p:spPr>
        <p:txBody>
          <a:bodyPr wrap="square">
            <a:spAutoFit/>
          </a:bodyPr>
          <a:lstStyle/>
          <a:p>
            <a:pPr lvl="0" algn="ct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«Мектепке дейінгі жастағы балалардың оқу қызметін ұйымдастырудың заманауи тәсілдері) 2021ж.</a:t>
            </a:r>
            <a:endParaRPr lang="ru-RU" b="1"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693" r="4833" b="2797"/>
          <a:stretch/>
        </p:blipFill>
        <p:spPr bwMode="auto">
          <a:xfrm rot="16200000">
            <a:off x="-734119" y="1980941"/>
            <a:ext cx="5570144" cy="374787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055" t="3957" r="4104" b="4077"/>
          <a:stretch/>
        </p:blipFill>
        <p:spPr bwMode="auto">
          <a:xfrm rot="16200000">
            <a:off x="3115179" y="2017893"/>
            <a:ext cx="5570143" cy="367396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7889" t="3041" r="3491" b="3140"/>
          <a:stretch/>
        </p:blipFill>
        <p:spPr bwMode="auto">
          <a:xfrm rot="16200000">
            <a:off x="7215623" y="1759103"/>
            <a:ext cx="5570143" cy="419154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0523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150054" y="16494"/>
            <a:ext cx="6096000" cy="646331"/>
          </a:xfrm>
          <a:prstGeom prst="rect">
            <a:avLst/>
          </a:prstGeom>
        </p:spPr>
        <p:txBody>
          <a:bodyPr>
            <a:spAutoFit/>
          </a:bodyPr>
          <a:lstStyle/>
          <a:p>
            <a:pPr lvl="0" algn="ct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11.Сертификат «Мектепке дейінгі тәрбиеде </a:t>
            </a:r>
          </a:p>
          <a:p>
            <a:pPr lvl="0" algn="ct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ойындардың маңызы» 2019ж</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6096000" y="0"/>
            <a:ext cx="6096000" cy="923330"/>
          </a:xfrm>
          <a:prstGeom prst="rect">
            <a:avLst/>
          </a:prstGeom>
        </p:spPr>
        <p:txBody>
          <a:bodyPr>
            <a:spAutoFit/>
          </a:bodyPr>
          <a:lstStyle/>
          <a:p>
            <a:pPr lvl="0"/>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12.Құрмет грамотасы білім беру жүйесіндегі адал жұмыс атқарғаны және кәсіби қызметте қол жеткізген нәтижелері үшін «Зерек» бөбекжайы 2022</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003" t="3289" r="3605" b="4359"/>
          <a:stretch/>
        </p:blipFill>
        <p:spPr bwMode="auto">
          <a:xfrm>
            <a:off x="6875816" y="812694"/>
            <a:ext cx="4116141" cy="568299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403" t="3169" r="3227" b="4227"/>
          <a:stretch/>
        </p:blipFill>
        <p:spPr bwMode="auto">
          <a:xfrm>
            <a:off x="777456" y="662824"/>
            <a:ext cx="4355261" cy="591965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80912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0" y="125210"/>
            <a:ext cx="6096000" cy="1200329"/>
          </a:xfrm>
          <a:prstGeom prst="rect">
            <a:avLst/>
          </a:prstGeom>
        </p:spPr>
        <p:txBody>
          <a:bodyPr>
            <a:spAutoFit/>
          </a:bodyPr>
          <a:lstStyle/>
          <a:p>
            <a:pPr lvl="0" algn="ct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14.«Интеллектуалдық дамыту ойындары-баланың әлеуетін арттыру құралы» тақырбындағы 12 сағаттық тренинг</a:t>
            </a:r>
            <a:b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Астана</a:t>
            </a: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kk-KZ" b="1" i="1" baseline="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2023</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5960012" y="133837"/>
            <a:ext cx="6096000" cy="1200329"/>
          </a:xfrm>
          <a:prstGeom prst="rect">
            <a:avLst/>
          </a:prstGeom>
        </p:spPr>
        <p:txBody>
          <a:bodyPr>
            <a:spAutoFit/>
          </a:bodyPr>
          <a:lstStyle/>
          <a:p>
            <a:pPr lvl="0" algn="ct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13. Сертификат Білім беру және біліктілікті арттыру жүйесіндегі педагогикалық инновациялық 5-ші Халықаралық жәрмеңкесіне қатысқаны үшін </a:t>
            </a:r>
          </a:p>
          <a:p>
            <a:pPr lvl="0" algn="ctr"/>
            <a:r>
              <a:rPr lang="kk-KZ"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Көкшетау 2015ж.</a:t>
            </a:r>
            <a:endParaRPr lang="ru-RU" dirty="0">
              <a:ln>
                <a:solidFill>
                  <a:schemeClr val="accent1">
                    <a:lumMod val="75000"/>
                  </a:schemeClr>
                </a:solidFill>
              </a:ln>
              <a:solidFill>
                <a:srgbClr val="0000FF"/>
              </a:solidFill>
              <a:effectLst>
                <a:outerShdw blurRad="38100" dist="38100" dir="2700000" algn="tl">
                  <a:srgbClr val="000000">
                    <a:alpha val="43137"/>
                  </a:srgbClr>
                </a:outerShdw>
              </a:effectLst>
            </a:endParaRPr>
          </a:p>
        </p:txBody>
      </p:sp>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24899" y="1539574"/>
            <a:ext cx="5835283" cy="449891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783" t="3496" b="9429"/>
          <a:stretch/>
        </p:blipFill>
        <p:spPr bwMode="auto">
          <a:xfrm>
            <a:off x="331864" y="1594172"/>
            <a:ext cx="5272147" cy="458279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395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op-fon.com/uploads/posts/2023-01/1674784777_top-fon-com-p-sovremennii-fon-dlya-prezentatsii-svetlii-6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840857" y="201223"/>
            <a:ext cx="6502879" cy="1084113"/>
          </a:xfrm>
        </p:spPr>
        <p:txBody>
          <a:bodyPr>
            <a:normAutofit/>
          </a:bodyPr>
          <a:lstStyle/>
          <a:p>
            <a:r>
              <a:rPr lang="kk-KZ" sz="3200" b="1" i="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Тәрбиеленушілердің жетістіктері</a:t>
            </a:r>
            <a:endParaRPr lang="ru-RU" sz="32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descr="C:\Users\user\Desktop\ЖЕТІСТІКТЕР\3 жылдың грамоталары\2022\Жасқайрат Батырхан 2022.jpg"/>
          <p:cNvPicPr/>
          <p:nvPr/>
        </p:nvPicPr>
        <p:blipFill>
          <a:blip r:embed="rId4" cstate="print"/>
          <a:srcRect/>
          <a:stretch>
            <a:fillRect/>
          </a:stretch>
        </p:blipFill>
        <p:spPr bwMode="auto">
          <a:xfrm>
            <a:off x="694584" y="285689"/>
            <a:ext cx="3946428" cy="2673172"/>
          </a:xfrm>
          <a:prstGeom prst="rect">
            <a:avLst/>
          </a:prstGeom>
          <a:ln>
            <a:noFill/>
          </a:ln>
          <a:effectLst>
            <a:outerShdw blurRad="292100" dist="139700" dir="2700000" algn="tl" rotWithShape="0">
              <a:srgbClr val="333333">
                <a:alpha val="65000"/>
              </a:srgbClr>
            </a:outerShdw>
          </a:effectLst>
        </p:spPr>
      </p:pic>
      <p:pic>
        <p:nvPicPr>
          <p:cNvPr id="7" name="Рисунок 6" descr="C:\Users\user\Desktop\ЖЕТІСТІКТЕР\3 жылдың грамоталары\2022\Канат Адия 2022.png"/>
          <p:cNvPicPr/>
          <p:nvPr/>
        </p:nvPicPr>
        <p:blipFill>
          <a:blip r:embed="rId5" cstate="print"/>
          <a:srcRect/>
          <a:stretch>
            <a:fillRect/>
          </a:stretch>
        </p:blipFill>
        <p:spPr bwMode="auto">
          <a:xfrm>
            <a:off x="181153" y="3027871"/>
            <a:ext cx="2750364" cy="3700767"/>
          </a:xfrm>
          <a:prstGeom prst="rect">
            <a:avLst/>
          </a:prstGeom>
          <a:ln>
            <a:noFill/>
          </a:ln>
          <a:effectLst>
            <a:outerShdw blurRad="292100" dist="139700" dir="2700000" algn="tl" rotWithShape="0">
              <a:srgbClr val="333333">
                <a:alpha val="65000"/>
              </a:srgbClr>
            </a:outerShdw>
          </a:effectLst>
        </p:spPr>
      </p:pic>
      <p:pic>
        <p:nvPicPr>
          <p:cNvPr id="8" name="Рисунок 7" descr="C:\Users\user\Desktop\ЖЕТІСТІКТЕР\3 жылдың грамоталары\2022\Кенжебай Айдархан 2022.jpeg"/>
          <p:cNvPicPr/>
          <p:nvPr/>
        </p:nvPicPr>
        <p:blipFill>
          <a:blip r:embed="rId6" cstate="print"/>
          <a:srcRect/>
          <a:stretch>
            <a:fillRect/>
          </a:stretch>
        </p:blipFill>
        <p:spPr bwMode="auto">
          <a:xfrm>
            <a:off x="5615796" y="4097545"/>
            <a:ext cx="3890514" cy="2570674"/>
          </a:xfrm>
          <a:prstGeom prst="rect">
            <a:avLst/>
          </a:prstGeom>
          <a:ln>
            <a:noFill/>
          </a:ln>
          <a:effectLst>
            <a:outerShdw blurRad="292100" dist="139700" dir="2700000" algn="tl" rotWithShape="0">
              <a:srgbClr val="333333">
                <a:alpha val="65000"/>
              </a:srgbClr>
            </a:outerShdw>
          </a:effectLst>
        </p:spPr>
      </p:pic>
      <p:sp>
        <p:nvSpPr>
          <p:cNvPr id="2052"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51" name="Object 3"/>
          <p:cNvGraphicFramePr>
            <a:graphicFrameLocks noChangeAspect="1"/>
          </p:cNvGraphicFramePr>
          <p:nvPr/>
        </p:nvGraphicFramePr>
        <p:xfrm>
          <a:off x="3027872" y="3034881"/>
          <a:ext cx="2596223" cy="3676470"/>
        </p:xfrm>
        <a:graphic>
          <a:graphicData uri="http://schemas.openxmlformats.org/presentationml/2006/ole">
            <p:oleObj spid="_x0000_s2051" name="Acrobat Document" r:id="rId7" imgW="5667198" imgH="8020037" progId="AcroExch.Document.7">
              <p:embed/>
            </p:oleObj>
          </a:graphicData>
        </a:graphic>
      </p:graphicFrame>
      <p:sp>
        <p:nvSpPr>
          <p:cNvPr id="2054" name="Rectangle 6"/>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6" name="Rectangle 8"/>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55" name="Object 7"/>
          <p:cNvGraphicFramePr>
            <a:graphicFrameLocks noChangeAspect="1"/>
          </p:cNvGraphicFramePr>
          <p:nvPr/>
        </p:nvGraphicFramePr>
        <p:xfrm>
          <a:off x="9506309" y="3036498"/>
          <a:ext cx="2570672" cy="3630418"/>
        </p:xfrm>
        <a:graphic>
          <a:graphicData uri="http://schemas.openxmlformats.org/presentationml/2006/ole">
            <p:oleObj spid="_x0000_s2055" name="Acrobat Document" r:id="rId8" imgW="5667198" imgH="8020037" progId="AcroExch.Document.7">
              <p:embed/>
            </p:oleObj>
          </a:graphicData>
        </a:graphic>
      </p:graphicFrame>
      <p:sp>
        <p:nvSpPr>
          <p:cNvPr id="2058" name="Rectangle 10"/>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9" name="Рисунок 18" descr="C:\Users\user\Downloads\WhatsApp Image 2023-04-25 at 16.34.21.jpeg"/>
          <p:cNvPicPr/>
          <p:nvPr/>
        </p:nvPicPr>
        <p:blipFill>
          <a:blip r:embed="rId9" cstate="print"/>
          <a:srcRect/>
          <a:stretch>
            <a:fillRect/>
          </a:stretch>
        </p:blipFill>
        <p:spPr bwMode="auto">
          <a:xfrm rot="16200000">
            <a:off x="6223496" y="666634"/>
            <a:ext cx="2714423" cy="392021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Диаграмма 4"/>
          <p:cNvGraphicFramePr/>
          <p:nvPr/>
        </p:nvGraphicFramePr>
        <p:xfrm>
          <a:off x="2132013" y="941998"/>
          <a:ext cx="7866002" cy="49757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100" y="148832"/>
            <a:ext cx="4934318" cy="6579092"/>
          </a:xfrm>
          <a:prstGeom prst="rect">
            <a:avLst/>
          </a:prstGeom>
          <a:ln>
            <a:noFill/>
          </a:ln>
          <a:effectLst>
            <a:outerShdw blurRad="190500" algn="tl" rotWithShape="0">
              <a:srgbClr val="000000">
                <a:alpha val="70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3942" t="2705" r="3861" b="1780"/>
          <a:stretch/>
        </p:blipFill>
        <p:spPr bwMode="auto">
          <a:xfrm>
            <a:off x="6639366" y="253218"/>
            <a:ext cx="4894383" cy="6474706"/>
          </a:xfrm>
          <a:prstGeom prst="rect">
            <a:avLst/>
          </a:prstGeom>
          <a:ln>
            <a:noFill/>
          </a:ln>
          <a:effectLst>
            <a:outerShdw blurRad="190500" algn="tl" rotWithShape="0">
              <a:srgbClr val="000000">
                <a:alpha val="70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5814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3541" y="68627"/>
            <a:ext cx="5400600" cy="6739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Заголовок 1"/>
          <p:cNvSpPr txBox="1">
            <a:spLocks/>
          </p:cNvSpPr>
          <p:nvPr/>
        </p:nvSpPr>
        <p:spPr>
          <a:xfrm>
            <a:off x="5827852" y="2800110"/>
            <a:ext cx="6110436" cy="821440"/>
          </a:xfrm>
          <a:prstGeom prst="rect">
            <a:avLst/>
          </a:prstGeom>
          <a:noFill/>
          <a:ln>
            <a:noFill/>
          </a:ln>
        </p:spPr>
        <p:style>
          <a:lnRef idx="0">
            <a:scrgbClr r="0" g="0" b="0"/>
          </a:lnRef>
          <a:fillRef idx="0">
            <a:scrgbClr r="0" g="0" b="0"/>
          </a:fillRef>
          <a:effectRef idx="0">
            <a:scrgbClr r="0" g="0" b="0"/>
          </a:effectRef>
          <a:fontRef idx="minor">
            <a:schemeClr val="accent5"/>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kk-KZ" sz="6000" b="1" i="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Жеке бас куәландыратын </a:t>
            </a:r>
          </a:p>
          <a:p>
            <a:pPr algn="ctr"/>
            <a:r>
              <a:rPr lang="kk-KZ" sz="6000" b="1" i="1" dirty="0" smtClean="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rPr>
              <a:t>құжат</a:t>
            </a:r>
            <a:endParaRPr lang="ru-RU" sz="6000" b="1" i="1" dirty="0">
              <a:ln w="10160">
                <a:solidFill>
                  <a:schemeClr val="accent1">
                    <a:lumMod val="60000"/>
                    <a:lumOff val="40000"/>
                  </a:schemeClr>
                </a:solidFill>
                <a:prstDash val="solid"/>
              </a:ln>
              <a:solidFill>
                <a:srgbClr val="0000FF"/>
              </a:solidFill>
              <a:effectLst>
                <a:glow rad="63500">
                  <a:schemeClr val="accent4">
                    <a:satMod val="175000"/>
                    <a:alpha val="40000"/>
                  </a:schemeClr>
                </a:glow>
                <a:outerShdw blurRad="38100" dist="22860" dir="5400000" algn="tl" rotWithShape="0">
                  <a:srgbClr val="000000">
                    <a:alpha val="30000"/>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819042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482" r="5437"/>
          <a:stretch/>
        </p:blipFill>
        <p:spPr bwMode="auto">
          <a:xfrm>
            <a:off x="265754" y="564130"/>
            <a:ext cx="3489593" cy="5701669"/>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87964" y="555504"/>
            <a:ext cx="3981651" cy="5701669"/>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0668" t="7693" r="6917" b="2878"/>
          <a:stretch/>
        </p:blipFill>
        <p:spPr bwMode="auto">
          <a:xfrm>
            <a:off x="8035951" y="546879"/>
            <a:ext cx="3808117" cy="5701669"/>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40371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484"/>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37560" y="288090"/>
            <a:ext cx="4307527" cy="2886431"/>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76926" y="3339156"/>
            <a:ext cx="4334093" cy="3070270"/>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53909" y="267420"/>
            <a:ext cx="4450777" cy="2941606"/>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64154" y="3560858"/>
            <a:ext cx="2644726" cy="2677656"/>
          </a:xfrm>
          <a:prstGeom prst="rect">
            <a:avLst/>
          </a:prstGeom>
        </p:spPr>
        <p:txBody>
          <a:bodyPr wrap="square">
            <a:spAutoFit/>
          </a:bodyPr>
          <a:lstStyle/>
          <a:p>
            <a:pPr algn="ctr"/>
            <a:r>
              <a:rPr lang="kk-KZ" sz="2400" b="1" i="1" dirty="0" smtClean="0">
                <a:ln>
                  <a:solidFill>
                    <a:schemeClr val="accent1">
                      <a:lumMod val="75000"/>
                    </a:schemeClr>
                  </a:solidFill>
                </a:ln>
                <a:solidFill>
                  <a:srgbClr val="0000FF"/>
                </a:solidFill>
                <a:latin typeface="Times New Roman" pitchFamily="18" charset="0"/>
                <a:cs typeface="Times New Roman" pitchFamily="18" charset="0"/>
              </a:rPr>
              <a:t>Астана қаласындағы медициналық орталығының “Қарлығаш” балабақшасына саяхат  </a:t>
            </a:r>
          </a:p>
        </p:txBody>
      </p:sp>
      <p:pic>
        <p:nvPicPr>
          <p:cNvPr id="1026" name="Picture 2" descr="C:\Users\user\Downloads\WhatsApp Image 2023-04-25 at 16.04.16.jpeg"/>
          <p:cNvPicPr>
            <a:picLocks noChangeAspect="1" noChangeArrowheads="1"/>
          </p:cNvPicPr>
          <p:nvPr/>
        </p:nvPicPr>
        <p:blipFill>
          <a:blip r:embed="rId6" cstate="print"/>
          <a:srcRect t="3306"/>
          <a:stretch>
            <a:fillRect/>
          </a:stretch>
        </p:blipFill>
        <p:spPr bwMode="auto">
          <a:xfrm>
            <a:off x="2915728" y="3347701"/>
            <a:ext cx="4270076" cy="3027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250165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5583458" y="200109"/>
            <a:ext cx="6096000" cy="1015663"/>
          </a:xfrm>
          <a:prstGeom prst="rect">
            <a:avLst/>
          </a:prstGeom>
        </p:spPr>
        <p:txBody>
          <a:bodyPr>
            <a:spAutoFit/>
          </a:bodyPr>
          <a:lstStyle/>
          <a:p>
            <a:pPr algn="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Баланы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бұзуға</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түзеуге себеп</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болатын</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бір</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шарт</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жас</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күнде көрген өнеге</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b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r>
              <a:rPr lang="ru-RU" sz="2000" b="1" i="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u="sng"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hlinkClick r:id="rId3"/>
              </a:rPr>
              <a:t>Жүсіпбек Аймауытов</a:t>
            </a:r>
            <a:endParaRPr lang="ru-RU" sz="2000" u="sng" dirty="0">
              <a:solidFill>
                <a:srgbClr val="0000FF"/>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4354" y="340159"/>
            <a:ext cx="4206240" cy="2760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8859" y="3317608"/>
            <a:ext cx="4206240" cy="2921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13658" y="3329796"/>
            <a:ext cx="4100679" cy="2863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786336" y="2096218"/>
            <a:ext cx="3160541" cy="4255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761988" y="1307403"/>
            <a:ext cx="3605693" cy="1384995"/>
          </a:xfrm>
          <a:prstGeom prst="rect">
            <a:avLst/>
          </a:prstGeom>
        </p:spPr>
        <p:txBody>
          <a:bodyPr wrap="square">
            <a:spAutoFit/>
          </a:bodyPr>
          <a:lstStyle/>
          <a:p>
            <a:pPr algn="ctr"/>
            <a:r>
              <a:rPr lang="kk-KZ" sz="2800" b="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Zerek</a:t>
            </a:r>
            <a:r>
              <a:rPr lang="kk-KZ" sz="2800" b="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бөбекжайында </a:t>
            </a:r>
          </a:p>
          <a:p>
            <a:pPr algn="ctr"/>
            <a:r>
              <a:rPr lang="kk-KZ" sz="2800" b="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өткізген іс-шаралар</a:t>
            </a:r>
            <a:endParaRPr lang="ru-RU" sz="2800" b="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78155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5988147" y="0"/>
            <a:ext cx="6096000" cy="1015663"/>
          </a:xfrm>
          <a:prstGeom prst="rect">
            <a:avLst/>
          </a:prstGeom>
        </p:spPr>
        <p:txBody>
          <a:bodyPr>
            <a:spAutoFit/>
          </a:bodyPr>
          <a:lstStyle/>
          <a:p>
            <a:pPr algn="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Көрнекілік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арқылы </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бала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зат</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пен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сөздің арасындағы байланысты</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табуға </a:t>
            </a:r>
            <a:r>
              <a:rPr lang="ru-RU" sz="2000" b="1" i="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үйренеді</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b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r>
              <a:rPr lang="ru-RU" sz="2000" b="1" i="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hlinkClick r:id="rId3"/>
              </a:rPr>
              <a:t>Константин </a:t>
            </a:r>
            <a:r>
              <a:rPr lang="ru-RU" sz="20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hlinkClick r:id="rId3"/>
              </a:rPr>
              <a:t>Ушинский</a:t>
            </a:r>
            <a:endParaRPr lang="ru-RU" sz="2000" dirty="0">
              <a:solidFill>
                <a:srgbClr val="0000FF"/>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1836" y="401635"/>
            <a:ext cx="4461123" cy="280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2512" y="3485568"/>
            <a:ext cx="4428298" cy="2897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19265" y="769563"/>
            <a:ext cx="4379745" cy="284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86859" y="3781805"/>
            <a:ext cx="4569749" cy="2871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29136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5828836" y="364817"/>
            <a:ext cx="6096000" cy="1200329"/>
          </a:xfrm>
          <a:prstGeom prst="rect">
            <a:avLst/>
          </a:prstGeom>
        </p:spPr>
        <p:txBody>
          <a:bodyPr>
            <a:spAutoFit/>
          </a:bodyPr>
          <a:lstStyle/>
          <a:p>
            <a:pPr algn="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Тек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қана</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ата-аналармен</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бірге</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жалпы</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күш</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жігерді</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біріктіру</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арқасында</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мұғалімдер</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балаларға</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үлкен</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адамдық</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бағыт</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беруі</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b="1"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мүмкін</a:t>
            </a: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b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r>
              <a:rPr lang="ru-RU"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hlinkClick r:id="rId3"/>
              </a:rPr>
              <a:t>Василий Сухомлинский</a:t>
            </a:r>
            <a:endParaRPr lang="ru-RU" dirty="0">
              <a:solidFill>
                <a:srgbClr val="0000FF"/>
              </a:solidFill>
              <a:effectLst>
                <a:outerShdw blurRad="38100" dist="38100" dir="2700000" algn="tl">
                  <a:srgbClr val="000000">
                    <a:alpha val="43137"/>
                  </a:srgbClr>
                </a:outerShdw>
              </a:effectLst>
            </a:endParaRPr>
          </a:p>
        </p:txBody>
      </p:sp>
      <p:pic>
        <p:nvPicPr>
          <p:cNvPr id="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5741" y="452094"/>
            <a:ext cx="4712390" cy="2903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21427" y="1683881"/>
            <a:ext cx="4516135" cy="2851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45742" y="3550958"/>
            <a:ext cx="4712390" cy="2940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550590" y="4645565"/>
            <a:ext cx="5482335" cy="954107"/>
          </a:xfrm>
          <a:prstGeom prst="rect">
            <a:avLst/>
          </a:prstGeom>
        </p:spPr>
        <p:txBody>
          <a:bodyPr wrap="none">
            <a:spAutoFit/>
          </a:bodyPr>
          <a:lstStyle/>
          <a:p>
            <a:r>
              <a:rPr lang="kk-KZ" sz="2800" b="1" i="1" dirty="0" smtClean="0">
                <a:ln>
                  <a:solidFill>
                    <a:schemeClr val="accent1">
                      <a:lumMod val="75000"/>
                    </a:schemeClr>
                  </a:solidFill>
                </a:ln>
                <a:solidFill>
                  <a:srgbClr val="0000FF"/>
                </a:solidFill>
                <a:latin typeface="Times New Roman" pitchFamily="18" charset="0"/>
                <a:cs typeface="Times New Roman" pitchFamily="18" charset="0"/>
              </a:rPr>
              <a:t>Ата-аналармен баланың тәрбие </a:t>
            </a:r>
          </a:p>
          <a:p>
            <a:pPr algn="ctr"/>
            <a:r>
              <a:rPr lang="kk-KZ" sz="2800" b="1" i="1" dirty="0" smtClean="0">
                <a:ln>
                  <a:solidFill>
                    <a:schemeClr val="accent1">
                      <a:lumMod val="75000"/>
                    </a:schemeClr>
                  </a:solidFill>
                </a:ln>
                <a:solidFill>
                  <a:srgbClr val="0000FF"/>
                </a:solidFill>
                <a:latin typeface="Times New Roman" pitchFamily="18" charset="0"/>
                <a:cs typeface="Times New Roman" pitchFamily="18" charset="0"/>
              </a:rPr>
              <a:t>жұмысы туралы </a:t>
            </a:r>
            <a:endParaRPr lang="ru-RU" sz="2800" b="1" i="1" dirty="0">
              <a:ln>
                <a:solidFill>
                  <a:schemeClr val="accent1">
                    <a:lumMod val="75000"/>
                  </a:schemeClr>
                </a:solidFill>
              </a:ln>
              <a:solidFill>
                <a:srgbClr val="0000F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88095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7"/>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rightnessContrast bright="40000" contrast="-40000"/>
                    </a14:imgEffect>
                  </a14:imgLayer>
                </a14:imgProps>
              </a:ext>
              <a:ext uri="{28A0092B-C50C-407E-A947-70E740481C1C}">
                <a14:useLocalDpi xmlns="" xmlns:a14="http://schemas.microsoft.com/office/drawing/2010/main" val="0"/>
              </a:ext>
            </a:extLst>
          </a:blip>
          <a:srcRect b="19526"/>
          <a:stretch/>
        </p:blipFill>
        <p:spPr bwMode="auto">
          <a:xfrm>
            <a:off x="4607832" y="1945750"/>
            <a:ext cx="2953998" cy="4334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7834" y="353682"/>
            <a:ext cx="4174226" cy="3018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51630" y="3451079"/>
            <a:ext cx="4090470" cy="3067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6695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8"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40755" y="20488985"/>
            <a:ext cx="8935561" cy="504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Заголовок 1"/>
          <p:cNvSpPr txBox="1">
            <a:spLocks/>
          </p:cNvSpPr>
          <p:nvPr/>
        </p:nvSpPr>
        <p:spPr>
          <a:xfrm>
            <a:off x="2698218" y="369432"/>
            <a:ext cx="5879314" cy="618978"/>
          </a:xfrm>
          <a:prstGeom prst="rect">
            <a:avLst/>
          </a:prstGeom>
          <a:noFill/>
          <a:ln>
            <a:noFill/>
          </a:ln>
        </p:spPr>
        <p:style>
          <a:lnRef idx="0">
            <a:scrgbClr r="0" g="0" b="0"/>
          </a:lnRef>
          <a:fillRef idx="0">
            <a:scrgbClr r="0" g="0" b="0"/>
          </a:fillRef>
          <a:effectRef idx="0">
            <a:scrgbClr r="0" g="0" b="0"/>
          </a:effectRef>
          <a:fontRef idx="minor">
            <a:schemeClr val="accent5"/>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kk-KZ" sz="2800" b="1"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Менің өмірдегі жоспарым</a:t>
            </a:r>
            <a:endParaRPr lang="ru-RU" sz="2800" b="1"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1017918" y="1204051"/>
            <a:ext cx="9687464" cy="3693319"/>
          </a:xfrm>
          <a:prstGeom prst="rect">
            <a:avLst/>
          </a:prstGeom>
        </p:spPr>
        <p:txBody>
          <a:bodyPr wrap="square">
            <a:spAutoFit/>
          </a:bodyPr>
          <a:lstStyle/>
          <a:p>
            <a:r>
              <a:rPr lang="kk-KZ" sz="24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Өмірге жоспарым</a:t>
            </a:r>
            <a:r>
              <a:rPr lang="kk-KZ" sz="2400" b="1" i="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kk-KZ" sz="2400" b="1" i="1" dirty="0" smtClean="0">
                <a:solidFill>
                  <a:srgbClr val="0000FF"/>
                </a:solidFill>
                <a:latin typeface="Times New Roman" pitchFamily="18" charset="0"/>
                <a:cs typeface="Times New Roman" pitchFamily="18" charset="0"/>
              </a:rPr>
              <a:t>Заман талабына сай жаңашыл педагогтардың іс-тәжірибелерін зерттеп, зерделей отырып тәжірибемді одан әрі толықтыра түсуге әрдайым ізденіс үстінде жүру. Біздің заманауи технологиялардың қарыштап дамып келе жатқан ғасырында тәрбиеші үшін сөзсіз заманның өзі талап етіп отырған бірқатар білім мен дағдыларды меңгеру: компьютерді толық иелену, интерактивті-мобильді технологияларды, интеллекті дамытатын жаңа заманауи ойындарды жан-жақты түрде пайдалану. </a:t>
            </a:r>
          </a:p>
          <a:p>
            <a:endParaRPr lang="ru-RU" sz="2400" b="1" i="1" dirty="0">
              <a:solidFill>
                <a:srgbClr val="0000FF"/>
              </a:solidFill>
              <a:latin typeface="Times New Roman" pitchFamily="18" charset="0"/>
              <a:cs typeface="Times New Roman" pitchFamily="18" charset="0"/>
            </a:endParaRPr>
          </a:p>
          <a:p>
            <a:endParaRPr lang="ru-RU" i="1" dirty="0">
              <a:latin typeface="Times New Roman" pitchFamily="18" charset="0"/>
              <a:cs typeface="Times New Roman" pitchFamily="18" charset="0"/>
            </a:endParaRPr>
          </a:p>
        </p:txBody>
      </p:sp>
      <p:pic>
        <p:nvPicPr>
          <p:cNvPr id="2050" name="Picture 2" descr="https://vku.edu.kz/sites/default/files/field/image/shutterstock_101924824_0.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5286" b="96048" l="10000" r="91179">
                        <a14:foregroundMark x1="30696" y1="17976" x2="35786" y2="16571"/>
                        <a14:foregroundMark x1="19161" y1="29762" x2="59554" y2="55643"/>
                        <a14:foregroundMark x1="30464" y1="24571" x2="68571" y2="53286"/>
                        <a14:foregroundMark x1="42482" y1="21762" x2="54250" y2="32095"/>
                        <a14:foregroundMark x1="24464" y1="39167" x2="63946" y2="74452"/>
                        <a14:foregroundMark x1="29321" y1="37762" x2="29321" y2="37762"/>
                        <a14:foregroundMark x1="40857" y1="47167" x2="40857" y2="47167"/>
                        <a14:foregroundMark x1="38554" y1="45762" x2="40393" y2="49976"/>
                        <a14:foregroundMark x1="27929" y1="48095" x2="49179" y2="84810"/>
                        <a14:foregroundMark x1="65786" y1="72571" x2="78250" y2="64095"/>
                        <a14:foregroundMark x1="53554" y1="59405" x2="74339" y2="57048"/>
                        <a14:foregroundMark x1="40857" y1="60333" x2="55875" y2="76810"/>
                        <a14:foregroundMark x1="49179" y1="75857" x2="52179" y2="78690"/>
                        <a14:foregroundMark x1="34161" y1="50452" x2="36929" y2="51405"/>
                        <a14:foregroundMark x1="27929" y1="39167" x2="29554" y2="39643"/>
                        <a14:foregroundMark x1="59554" y1="16095" x2="65107" y2="2364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737894" y="4373592"/>
            <a:ext cx="3400410" cy="24844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3347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Заголовок 1"/>
          <p:cNvSpPr txBox="1">
            <a:spLocks/>
          </p:cNvSpPr>
          <p:nvPr/>
        </p:nvSpPr>
        <p:spPr>
          <a:xfrm>
            <a:off x="6669259" y="1067879"/>
            <a:ext cx="4684541" cy="840432"/>
          </a:xfrm>
          <a:prstGeom prst="rect">
            <a:avLst/>
          </a:prstGeom>
          <a:noFill/>
          <a:ln>
            <a:noFill/>
          </a:ln>
        </p:spPr>
        <p:style>
          <a:lnRef idx="0">
            <a:scrgbClr r="0" g="0" b="0"/>
          </a:lnRef>
          <a:fillRef idx="0">
            <a:scrgbClr r="0" g="0" b="0"/>
          </a:fillRef>
          <a:effectRef idx="0">
            <a:scrgbClr r="0" g="0" b="0"/>
          </a:effectRef>
          <a:fontRef idx="minor">
            <a:schemeClr val="accent5"/>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kk-KZ" b="1" i="1" dirty="0" smtClean="0">
                <a:ln>
                  <a:solidFill>
                    <a:schemeClr val="accent1">
                      <a:lumMod val="60000"/>
                      <a:lumOff val="40000"/>
                    </a:schemeClr>
                  </a:solidFill>
                </a:ln>
                <a:solidFill>
                  <a:srgbClr val="0000FF"/>
                </a:solidFill>
                <a:latin typeface="Times New Roman" pitchFamily="18" charset="0"/>
                <a:cs typeface="Times New Roman" pitchFamily="18" charset="0"/>
              </a:rPr>
              <a:t>Еңбек өтілі:15 жыл</a:t>
            </a:r>
            <a:endParaRPr lang="ru-RU" b="1" i="1" dirty="0">
              <a:ln>
                <a:solidFill>
                  <a:schemeClr val="accent1">
                    <a:lumMod val="60000"/>
                    <a:lumOff val="40000"/>
                  </a:schemeClr>
                </a:solidFill>
              </a:ln>
              <a:solidFill>
                <a:srgbClr val="0000FF"/>
              </a:solidFill>
              <a:latin typeface="Times New Roman" pitchFamily="18" charset="0"/>
              <a:cs typeface="Times New Roman" pitchFamily="18" charset="0"/>
            </a:endParaRPr>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4865"/>
          <a:stretch/>
        </p:blipFill>
        <p:spPr bwMode="auto">
          <a:xfrm>
            <a:off x="30912" y="43096"/>
            <a:ext cx="6088533" cy="438711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9446" y="2563542"/>
            <a:ext cx="5952711" cy="425190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42554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6133514" cy="335843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33515" y="0"/>
            <a:ext cx="6058486" cy="335843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084" y="3393345"/>
            <a:ext cx="6156598" cy="346465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56598" y="3358433"/>
            <a:ext cx="6035401" cy="349956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098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6"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6260123" cy="402336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60123" y="2814238"/>
            <a:ext cx="5931877" cy="404376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1235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p-fon.com/uploads/posts/2023-01/1674784777_top-fon-com-p-sovremennii-fon-dlya-prezentatsii-svetlii-6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admin\Desktop\КОНКУРС\WhatsApp Image 2023-04-23 at 10.54.38.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34727" y="1276708"/>
            <a:ext cx="3525530" cy="483942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594" r="2153"/>
          <a:stretch/>
        </p:blipFill>
        <p:spPr bwMode="auto">
          <a:xfrm>
            <a:off x="8100203" y="1250830"/>
            <a:ext cx="3612981" cy="486529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Заголовок 1"/>
          <p:cNvSpPr>
            <a:spLocks noGrp="1"/>
          </p:cNvSpPr>
          <p:nvPr>
            <p:ph type="title"/>
          </p:nvPr>
        </p:nvSpPr>
        <p:spPr>
          <a:xfrm>
            <a:off x="98474" y="1"/>
            <a:ext cx="11908010" cy="801857"/>
          </a:xfrm>
          <a:solidFill>
            <a:schemeClr val="bg1"/>
          </a:solidFill>
          <a:ln/>
          <a:effectLst>
            <a:glow rad="63500">
              <a:schemeClr val="accent1">
                <a:satMod val="175000"/>
                <a:alpha val="40000"/>
              </a:schemeClr>
            </a:glow>
          </a:effectLst>
        </p:spPr>
        <p:style>
          <a:lnRef idx="3">
            <a:schemeClr val="lt1"/>
          </a:lnRef>
          <a:fillRef idx="1">
            <a:schemeClr val="accent5"/>
          </a:fillRef>
          <a:effectRef idx="1">
            <a:schemeClr val="accent5"/>
          </a:effectRef>
          <a:fontRef idx="minor">
            <a:schemeClr val="lt1"/>
          </a:fontRef>
        </p:style>
        <p:txBody>
          <a:bodyPr>
            <a:noAutofit/>
          </a:bodyPr>
          <a:lstStyle/>
          <a:p>
            <a:pPr algn="ctr"/>
            <a:r>
              <a:rPr lang="kk-KZ" sz="3200" b="1" dirty="0" smtClean="0">
                <a:ln>
                  <a:solidFill>
                    <a:schemeClr val="accent1">
                      <a:lumMod val="60000"/>
                      <a:lumOff val="40000"/>
                    </a:schemeClr>
                  </a:solidFill>
                </a:ln>
                <a:solidFill>
                  <a:srgbClr val="0000FF"/>
                </a:solidFill>
                <a:latin typeface="Times New Roman" pitchFamily="18" charset="0"/>
                <a:cs typeface="Times New Roman" pitchFamily="18" charset="0"/>
              </a:rPr>
              <a:t>Білімі: орта арнаулы</a:t>
            </a:r>
            <a:br>
              <a:rPr lang="kk-KZ" sz="3200" b="1" dirty="0" smtClean="0">
                <a:ln>
                  <a:solidFill>
                    <a:schemeClr val="accent1">
                      <a:lumMod val="60000"/>
                      <a:lumOff val="40000"/>
                    </a:schemeClr>
                  </a:solidFill>
                </a:ln>
                <a:solidFill>
                  <a:srgbClr val="0000FF"/>
                </a:solidFill>
                <a:latin typeface="Times New Roman" pitchFamily="18" charset="0"/>
                <a:cs typeface="Times New Roman" pitchFamily="18" charset="0"/>
              </a:rPr>
            </a:br>
            <a:r>
              <a:rPr lang="kk-KZ" sz="3200" b="1" dirty="0" smtClean="0">
                <a:ln>
                  <a:solidFill>
                    <a:schemeClr val="accent1">
                      <a:lumMod val="60000"/>
                      <a:lumOff val="40000"/>
                    </a:schemeClr>
                  </a:solidFill>
                </a:ln>
                <a:solidFill>
                  <a:srgbClr val="0000FF"/>
                </a:solidFill>
                <a:latin typeface="Times New Roman" pitchFamily="18" charset="0"/>
                <a:cs typeface="Times New Roman" pitchFamily="18" charset="0"/>
              </a:rPr>
              <a:t>Мамандығы: Мектепке дейінгі оқыту мен тәрбие(23.06.1997ж)</a:t>
            </a:r>
            <a:endParaRPr lang="ru-RU" sz="3200" b="1" dirty="0">
              <a:ln>
                <a:solidFill>
                  <a:schemeClr val="accent1">
                    <a:lumMod val="60000"/>
                    <a:lumOff val="40000"/>
                  </a:schemeClr>
                </a:solidFill>
              </a:ln>
              <a:solidFill>
                <a:srgbClr val="0000FF"/>
              </a:solidFill>
              <a:latin typeface="Times New Roman" pitchFamily="18" charset="0"/>
              <a:cs typeface="Times New Roman" pitchFamily="18" charset="0"/>
            </a:endParaRPr>
          </a:p>
        </p:txBody>
      </p:sp>
      <p:graphicFrame>
        <p:nvGraphicFramePr>
          <p:cNvPr id="13313" name="Object 1"/>
          <p:cNvGraphicFramePr>
            <a:graphicFrameLocks noChangeAspect="1"/>
          </p:cNvGraphicFramePr>
          <p:nvPr/>
        </p:nvGraphicFramePr>
        <p:xfrm>
          <a:off x="526211" y="1300204"/>
          <a:ext cx="3364301" cy="4781419"/>
        </p:xfrm>
        <a:graphic>
          <a:graphicData uri="http://schemas.openxmlformats.org/presentationml/2006/ole">
            <p:oleObj spid="_x0000_s13313" name="Acrobat Document" r:id="rId6" imgW="5667198" imgH="8020037" progId="AcroExch.Document.7">
              <p:embed/>
            </p:oleObj>
          </a:graphicData>
        </a:graphic>
      </p:graphicFrame>
    </p:spTree>
    <p:extLst>
      <p:ext uri="{BB962C8B-B14F-4D97-AF65-F5344CB8AC3E}">
        <p14:creationId xmlns="" xmlns:p14="http://schemas.microsoft.com/office/powerpoint/2010/main" val="144503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2694" y="316092"/>
            <a:ext cx="7148777" cy="598835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Заголовок 1"/>
          <p:cNvSpPr txBox="1">
            <a:spLocks/>
          </p:cNvSpPr>
          <p:nvPr/>
        </p:nvSpPr>
        <p:spPr>
          <a:xfrm>
            <a:off x="7945790" y="722558"/>
            <a:ext cx="3983613" cy="4834181"/>
          </a:xfrm>
          <a:prstGeom prst="rect">
            <a:avLst/>
          </a:prstGeom>
          <a:noFill/>
          <a:ln>
            <a:noFill/>
          </a:ln>
        </p:spPr>
        <p:style>
          <a:lnRef idx="0">
            <a:scrgbClr r="0" g="0" b="0"/>
          </a:lnRef>
          <a:fillRef idx="0">
            <a:scrgbClr r="0" g="0" b="0"/>
          </a:fillRef>
          <a:effectRef idx="0">
            <a:scrgbClr r="0" g="0" b="0"/>
          </a:effectRef>
          <a:fontRef idx="minor">
            <a:schemeClr val="accent5"/>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kk-KZ" sz="3700" b="1" i="1" dirty="0" smtClean="0">
                <a:ln>
                  <a:solidFill>
                    <a:schemeClr val="accent1">
                      <a:lumMod val="60000"/>
                      <a:lumOff val="40000"/>
                    </a:schemeClr>
                  </a:solidFill>
                </a:ln>
                <a:solidFill>
                  <a:srgbClr val="0000FF"/>
                </a:solidFill>
                <a:latin typeface="Times New Roman" pitchFamily="18" charset="0"/>
                <a:cs typeface="Times New Roman" pitchFamily="18" charset="0"/>
              </a:rPr>
              <a:t>Біліктілікті арттыру</a:t>
            </a:r>
          </a:p>
          <a:p>
            <a:pPr algn="ctr"/>
            <a:endParaRPr lang="kk-KZ" b="1" i="1" dirty="0" smtClean="0">
              <a:ln>
                <a:solidFill>
                  <a:schemeClr val="accent1">
                    <a:lumMod val="60000"/>
                    <a:lumOff val="40000"/>
                  </a:schemeClr>
                </a:solidFill>
              </a:ln>
              <a:solidFill>
                <a:srgbClr val="0000FF"/>
              </a:solidFill>
              <a:latin typeface="Times New Roman" pitchFamily="18" charset="0"/>
              <a:cs typeface="Times New Roman" pitchFamily="18" charset="0"/>
            </a:endParaRPr>
          </a:p>
          <a:p>
            <a:pPr algn="ctr"/>
            <a:r>
              <a:rPr lang="kk-KZ" b="1" i="1" dirty="0" smtClean="0">
                <a:ln>
                  <a:solidFill>
                    <a:schemeClr val="accent1">
                      <a:lumMod val="60000"/>
                      <a:lumOff val="40000"/>
                    </a:schemeClr>
                  </a:solidFill>
                </a:ln>
                <a:solidFill>
                  <a:srgbClr val="0000FF"/>
                </a:solidFill>
                <a:latin typeface="Times New Roman" pitchFamily="18" charset="0"/>
                <a:cs typeface="Times New Roman" pitchFamily="18" charset="0"/>
              </a:rPr>
              <a:t/>
            </a:r>
            <a:br>
              <a:rPr lang="kk-KZ" b="1" i="1" dirty="0" smtClean="0">
                <a:ln>
                  <a:solidFill>
                    <a:schemeClr val="accent1">
                      <a:lumMod val="60000"/>
                      <a:lumOff val="40000"/>
                    </a:schemeClr>
                  </a:solidFill>
                </a:ln>
                <a:solidFill>
                  <a:srgbClr val="0000FF"/>
                </a:solidFill>
                <a:latin typeface="Times New Roman" pitchFamily="18" charset="0"/>
                <a:cs typeface="Times New Roman" pitchFamily="18" charset="0"/>
              </a:rPr>
            </a:br>
            <a:r>
              <a:rPr lang="kk-KZ" sz="2500" i="1" dirty="0" smtClean="0">
                <a:ln>
                  <a:solidFill>
                    <a:schemeClr val="accent1">
                      <a:lumMod val="60000"/>
                      <a:lumOff val="40000"/>
                    </a:schemeClr>
                  </a:solidFill>
                </a:ln>
                <a:solidFill>
                  <a:srgbClr val="0000FF"/>
                </a:solidFill>
                <a:latin typeface="Times New Roman" pitchFamily="18" charset="0"/>
                <a:cs typeface="Times New Roman" pitchFamily="18" charset="0"/>
              </a:rPr>
              <a:t>08.04.2020жылғы </a:t>
            </a:r>
          </a:p>
          <a:p>
            <a:pPr algn="ctr"/>
            <a:r>
              <a:rPr lang="kk-KZ" sz="2500" i="1" dirty="0" smtClean="0">
                <a:ln>
                  <a:solidFill>
                    <a:schemeClr val="accent1">
                      <a:lumMod val="60000"/>
                      <a:lumOff val="40000"/>
                    </a:schemeClr>
                  </a:solidFill>
                </a:ln>
                <a:solidFill>
                  <a:srgbClr val="0000FF"/>
                </a:solidFill>
                <a:latin typeface="Times New Roman" pitchFamily="18" charset="0"/>
                <a:cs typeface="Times New Roman" pitchFamily="18" charset="0"/>
              </a:rPr>
              <a:t>№174 бұйрығы бойынга тәрбиеші лауазымы бойынша І біліктілік санатына ие</a:t>
            </a:r>
            <a:endParaRPr lang="ru-RU" sz="2500" i="1" dirty="0">
              <a:ln>
                <a:solidFill>
                  <a:schemeClr val="accent1">
                    <a:lumMod val="60000"/>
                    <a:lumOff val="40000"/>
                  </a:schemeClr>
                </a:solidFill>
              </a:ln>
              <a:solidFill>
                <a:srgbClr val="0000F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3345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838200" y="205224"/>
            <a:ext cx="10515600" cy="619613"/>
          </a:xfrm>
        </p:spPr>
        <p:txBody>
          <a:bodyPr>
            <a:normAutofit fontScale="90000"/>
          </a:bodyPr>
          <a:lstStyle/>
          <a:p>
            <a:pPr algn="ctr"/>
            <a:r>
              <a:rPr lang="kk-KZ" sz="4800" b="1" dirty="0" smtClean="0">
                <a:ln>
                  <a:solidFill>
                    <a:schemeClr val="accent1">
                      <a:lumMod val="75000"/>
                    </a:schemeClr>
                  </a:solidFill>
                </a:ln>
                <a:solidFill>
                  <a:srgbClr val="0000FF"/>
                </a:solidFill>
                <a:latin typeface="Times New Roman" panose="02020603050405020304" pitchFamily="18" charset="0"/>
                <a:cs typeface="Times New Roman" panose="02020603050405020304" pitchFamily="18" charset="0"/>
              </a:rPr>
              <a:t>Мазмұны:</a:t>
            </a:r>
            <a:endParaRPr lang="ru-RU" sz="4800" b="1" dirty="0">
              <a:ln>
                <a:solidFill>
                  <a:schemeClr val="accent1">
                    <a:lumMod val="75000"/>
                  </a:schemeClr>
                </a:solidFill>
              </a:ln>
              <a:solidFill>
                <a:srgbClr val="0000FF"/>
              </a:solidFill>
              <a:latin typeface="Times New Roman" panose="02020603050405020304" pitchFamily="18" charset="0"/>
              <a:cs typeface="Times New Roman" panose="02020603050405020304" pitchFamily="18" charset="0"/>
            </a:endParaRPr>
          </a:p>
        </p:txBody>
      </p:sp>
      <p:pic>
        <p:nvPicPr>
          <p:cNvPr id="9" name="Объект 8"/>
          <p:cNvPicPr>
            <a:picLocks noGrp="1" noChangeAspect="1"/>
          </p:cNvPicPr>
          <p:nvPr>
            <p:ph idx="1"/>
          </p:nvPr>
        </p:nvPicPr>
        <p:blipFill>
          <a:blip r:embed="rId3" cstate="print">
            <a:extLst>
              <a:ext uri="{BEBA8EAE-BF5A-486C-A8C5-ECC9F3942E4B}">
                <a14:imgProps xmlns="" xmlns:a14="http://schemas.microsoft.com/office/drawing/2010/main">
                  <a14:imgLayer r:embed="rId4">
                    <a14:imgEffect>
                      <a14:backgroundRemoval t="9395" b="96868" l="9553" r="93293"/>
                    </a14:imgEffect>
                  </a14:imgLayer>
                </a14:imgProps>
              </a:ext>
              <a:ext uri="{28A0092B-C50C-407E-A947-70E740481C1C}">
                <a14:useLocalDpi xmlns="" xmlns:a14="http://schemas.microsoft.com/office/drawing/2010/main" val="0"/>
              </a:ext>
            </a:extLst>
          </a:blip>
          <a:stretch>
            <a:fillRect/>
          </a:stretch>
        </p:blipFill>
        <p:spPr>
          <a:xfrm>
            <a:off x="1012873" y="83805"/>
            <a:ext cx="2999493" cy="2920239"/>
          </a:xfrm>
        </p:spPr>
      </p:pic>
      <p:sp>
        <p:nvSpPr>
          <p:cNvPr id="7" name="Прямоугольник 6"/>
          <p:cNvSpPr/>
          <p:nvPr/>
        </p:nvSpPr>
        <p:spPr>
          <a:xfrm>
            <a:off x="280181" y="3004044"/>
            <a:ext cx="5565674" cy="3643576"/>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365760" lvl="1" indent="0">
              <a:buNone/>
            </a:pPr>
            <a:r>
              <a:rPr lang="kk-KZ" sz="3200" dirty="0" smtClean="0">
                <a:solidFill>
                  <a:srgbClr val="0000FF"/>
                </a:solidFill>
                <a:latin typeface="Times New Roman" pitchFamily="18" charset="0"/>
                <a:cs typeface="Times New Roman" pitchFamily="18" charset="0"/>
              </a:rPr>
              <a:t>1.Менің жетістіктерім</a:t>
            </a:r>
          </a:p>
          <a:p>
            <a:pPr marL="365760" lvl="1" indent="0">
              <a:buNone/>
            </a:pPr>
            <a:r>
              <a:rPr lang="kk-KZ" sz="3200" dirty="0" smtClean="0">
                <a:solidFill>
                  <a:srgbClr val="0000FF"/>
                </a:solidFill>
                <a:latin typeface="Times New Roman" pitchFamily="18" charset="0"/>
                <a:cs typeface="Times New Roman" pitchFamily="18" charset="0"/>
              </a:rPr>
              <a:t>2.Педагогикалық қызмет мониторингі</a:t>
            </a:r>
          </a:p>
          <a:p>
            <a:pPr marL="365760" lvl="1" indent="0">
              <a:buNone/>
            </a:pPr>
            <a:r>
              <a:rPr lang="kk-KZ" sz="3200" dirty="0" smtClean="0">
                <a:solidFill>
                  <a:srgbClr val="0000FF"/>
                </a:solidFill>
                <a:latin typeface="Times New Roman" pitchFamily="18" charset="0"/>
                <a:cs typeface="Times New Roman" pitchFamily="18" charset="0"/>
              </a:rPr>
              <a:t>3.Ғылыми-педагогикалық қызмет бойынша ақпарат</a:t>
            </a:r>
            <a:endParaRPr lang="ru-RU" sz="2000" dirty="0">
              <a:solidFill>
                <a:srgbClr val="0000FF"/>
              </a:solidFill>
            </a:endParaRPr>
          </a:p>
        </p:txBody>
      </p:sp>
      <p:sp>
        <p:nvSpPr>
          <p:cNvPr id="8" name="Прямоугольник 7"/>
          <p:cNvSpPr/>
          <p:nvPr/>
        </p:nvSpPr>
        <p:spPr>
          <a:xfrm>
            <a:off x="7298178" y="2317948"/>
            <a:ext cx="4575802" cy="3643576"/>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365760" lvl="1" indent="0">
              <a:buNone/>
            </a:pPr>
            <a:r>
              <a:rPr lang="kk-KZ" sz="3200" dirty="0" smtClean="0">
                <a:solidFill>
                  <a:srgbClr val="0000FF"/>
                </a:solidFill>
                <a:latin typeface="Times New Roman" pitchFamily="18" charset="0"/>
                <a:cs typeface="Times New Roman" pitchFamily="18" charset="0"/>
              </a:rPr>
              <a:t>4.Әлеуметтік мәртебе</a:t>
            </a:r>
          </a:p>
          <a:p>
            <a:pPr marL="365760" lvl="1" indent="0">
              <a:buNone/>
            </a:pPr>
            <a:r>
              <a:rPr lang="kk-KZ" sz="3200" dirty="0" smtClean="0">
                <a:solidFill>
                  <a:srgbClr val="0000FF"/>
                </a:solidFill>
                <a:latin typeface="Times New Roman" pitchFamily="18" charset="0"/>
                <a:cs typeface="Times New Roman" pitchFamily="18" charset="0"/>
              </a:rPr>
              <a:t>5.Өмірлік ұстаным</a:t>
            </a:r>
          </a:p>
        </p:txBody>
      </p:sp>
      <p:pic>
        <p:nvPicPr>
          <p:cNvPr id="10" name="Рисунок 9"/>
          <p:cNvPicPr>
            <a:picLocks noChangeAspect="1"/>
          </p:cNvPicPr>
          <p:nvPr/>
        </p:nvPicPr>
        <p:blipFill>
          <a:blip r:embed="rId5" cstate="print">
            <a:extLst>
              <a:ext uri="{BEBA8EAE-BF5A-486C-A8C5-ECC9F3942E4B}">
                <a14:imgProps xmlns="" xmlns:a14="http://schemas.microsoft.com/office/drawing/2010/main">
                  <a14:imgLayer r:embed="rId6">
                    <a14:imgEffect>
                      <a14:backgroundRemoval t="9677" b="93347" l="6301" r="89634"/>
                    </a14:imgEffect>
                  </a14:imgLayer>
                </a14:imgProps>
              </a:ext>
              <a:ext uri="{28A0092B-C50C-407E-A947-70E740481C1C}">
                <a14:useLocalDpi xmlns="" xmlns:a14="http://schemas.microsoft.com/office/drawing/2010/main" val="0"/>
              </a:ext>
            </a:extLst>
          </a:blip>
          <a:stretch>
            <a:fillRect/>
          </a:stretch>
        </p:blipFill>
        <p:spPr>
          <a:xfrm>
            <a:off x="8451767" y="83805"/>
            <a:ext cx="3076706" cy="3101720"/>
          </a:xfrm>
          <a:prstGeom prst="rect">
            <a:avLst/>
          </a:prstGeom>
        </p:spPr>
      </p:pic>
      <p:cxnSp>
        <p:nvCxnSpPr>
          <p:cNvPr id="12" name="Прямая со стрелкой 11"/>
          <p:cNvCxnSpPr/>
          <p:nvPr/>
        </p:nvCxnSpPr>
        <p:spPr>
          <a:xfrm flipH="1">
            <a:off x="2681431" y="2948051"/>
            <a:ext cx="1" cy="5993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9855955" y="3004044"/>
            <a:ext cx="1" cy="5993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180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s://top-fon.com/uploads/posts/2023-01/1674784777_top-fon-com-p-sovremennii-fon-dlya-prezentatsii-svetlii-6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757"/>
            <a:ext cx="12192000" cy="687675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ятиугольник 4"/>
          <p:cNvSpPr/>
          <p:nvPr/>
        </p:nvSpPr>
        <p:spPr>
          <a:xfrm>
            <a:off x="440786" y="365125"/>
            <a:ext cx="11310425" cy="2405576"/>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Мақсаты</a:t>
            </a:r>
            <a:r>
              <a:rPr lang="ru-RU" sz="280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ru-RU" sz="2800" i="1" dirty="0" err="1">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едагогикалық-практикалық шеберлікті</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арттыру</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және практикалық білімдерін</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жетілдіру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бойынша</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өзін жетілдіру</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2800" i="1" dirty="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Пятиугольник 6"/>
          <p:cNvSpPr/>
          <p:nvPr/>
        </p:nvSpPr>
        <p:spPr>
          <a:xfrm>
            <a:off x="440787" y="3481400"/>
            <a:ext cx="11310425" cy="2830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Міндеттері</a:t>
            </a:r>
            <a:r>
              <a:rPr lang="ru-RU" sz="2800"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Өзін-өзі үзбей жетілдіру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қажеттілігін қалыптастыру</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Балаларды білім беру мен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тәрбиелеуде жаңа түр </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мен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әдістерді қолдануды қалыптастыру</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Мектепке</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дейінгі</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ұйымдарда</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өткізген</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жұмыстармен</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err="1"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таныстыру</a:t>
            </a:r>
            <a:r>
              <a:rPr lang="ru-RU" sz="2800" i="1" dirty="0" smtClean="0">
                <a:ln>
                  <a:solidFill>
                    <a:schemeClr val="accent1">
                      <a:lumMod val="75000"/>
                    </a:scheme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ru-RU" sz="2800" dirty="0">
              <a:ln>
                <a:solidFill>
                  <a:schemeClr val="accent1">
                    <a:lumMod val="75000"/>
                  </a:schemeClr>
                </a:solidFill>
              </a:ln>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886564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405</Words>
  <Application>Microsoft Office PowerPoint</Application>
  <PresentationFormat>Произвольный</PresentationFormat>
  <Paragraphs>56</Paragraphs>
  <Slides>26</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26</vt:i4>
      </vt:variant>
    </vt:vector>
  </HeadingPairs>
  <TitlesOfParts>
    <vt:vector size="29" baseType="lpstr">
      <vt:lpstr>Тема Office</vt:lpstr>
      <vt:lpstr>Acrobat Document</vt:lpstr>
      <vt:lpstr>Adobe Acrobat Document</vt:lpstr>
      <vt:lpstr>Слайд 1</vt:lpstr>
      <vt:lpstr>Слайд 2</vt:lpstr>
      <vt:lpstr>Слайд 3</vt:lpstr>
      <vt:lpstr>Слайд 4</vt:lpstr>
      <vt:lpstr>Слайд 5</vt:lpstr>
      <vt:lpstr>Білімі: орта арнаулы Мамандығы: Мектепке дейінгі оқыту мен тәрбие(23.06.1997ж)</vt:lpstr>
      <vt:lpstr>Слайд 7</vt:lpstr>
      <vt:lpstr>Мазмұны:</vt:lpstr>
      <vt:lpstr>Слайд 9</vt:lpstr>
      <vt:lpstr>Жетістіктер</vt:lpstr>
      <vt:lpstr>Слайд 11</vt:lpstr>
      <vt:lpstr>Слайд 12</vt:lpstr>
      <vt:lpstr>Слайд 13</vt:lpstr>
      <vt:lpstr>Слайд 14</vt:lpstr>
      <vt:lpstr>Слайд 15</vt:lpstr>
      <vt:lpstr>Слайд 16</vt:lpstr>
      <vt:lpstr>Тәрбиеленушілердің жетістіктері</vt:lpstr>
      <vt:lpstr>Слайд 18</vt:lpstr>
      <vt:lpstr>Слайд 19</vt:lpstr>
      <vt:lpstr>Слайд 20</vt:lpstr>
      <vt:lpstr>Слайд 21</vt:lpstr>
      <vt:lpstr>Слайд 22</vt:lpstr>
      <vt:lpstr>Слайд 23</vt:lpstr>
      <vt:lpstr>Слайд 24</vt:lpstr>
      <vt:lpstr>Слайд 25</vt:lpstr>
      <vt:lpstr>Слайд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Пользователь</cp:lastModifiedBy>
  <cp:revision>11</cp:revision>
  <dcterms:created xsi:type="dcterms:W3CDTF">2023-04-25T05:31:41Z</dcterms:created>
  <dcterms:modified xsi:type="dcterms:W3CDTF">2023-04-25T10:41:04Z</dcterms:modified>
</cp:coreProperties>
</file>